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68" r:id="rId2"/>
  </p:sldMasterIdLst>
  <p:sldIdLst>
    <p:sldId id="256" r:id="rId3"/>
    <p:sldId id="257" r:id="rId4"/>
    <p:sldId id="259" r:id="rId5"/>
    <p:sldId id="261" r:id="rId6"/>
    <p:sldId id="263" r:id="rId7"/>
    <p:sldId id="264" r:id="rId8"/>
    <p:sldId id="260" r:id="rId9"/>
    <p:sldId id="266" r:id="rId10"/>
    <p:sldId id="258"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2AAAF40A-6291-4945-A765-459952F68495}" type="datetimeFigureOut">
              <a:rPr lang="en-AU" smtClean="0"/>
              <a:t>7/12/2013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95F1055-A8EE-42CF-88E9-CE2B55EC6B81}"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AAAF40A-6291-4945-A765-459952F68495}" type="datetimeFigureOut">
              <a:rPr lang="en-AU" smtClean="0"/>
              <a:t>7/12/2013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95F1055-A8EE-42CF-88E9-CE2B55EC6B81}"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AAAF40A-6291-4945-A765-459952F68495}" type="datetimeFigureOut">
              <a:rPr lang="en-AU" smtClean="0"/>
              <a:t>7/12/2013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95F1055-A8EE-42CF-88E9-CE2B55EC6B81}" type="slidenum">
              <a:rPr lang="en-AU" smtClean="0"/>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AAAF40A-6291-4945-A765-459952F68495}" type="datetimeFigureOut">
              <a:rPr lang="en-AU" smtClean="0"/>
              <a:t>7/12/2013</a:t>
            </a:fld>
            <a:endParaRPr lang="en-AU"/>
          </a:p>
        </p:txBody>
      </p:sp>
      <p:sp>
        <p:nvSpPr>
          <p:cNvPr id="17" name="Footer Placeholder 16"/>
          <p:cNvSpPr>
            <a:spLocks noGrp="1"/>
          </p:cNvSpPr>
          <p:nvPr>
            <p:ph type="ftr" sz="quarter" idx="11"/>
          </p:nvPr>
        </p:nvSpPr>
        <p:spPr/>
        <p:txBody>
          <a:bodyPr/>
          <a:lstStyle/>
          <a:p>
            <a:endParaRPr lang="en-AU"/>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95F1055-A8EE-42CF-88E9-CE2B55EC6B81}" type="slidenum">
              <a:rPr lang="en-AU" smtClean="0"/>
              <a:t>‹#›</a:t>
            </a:fld>
            <a:endParaRPr lang="en-AU"/>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AAAF40A-6291-4945-A765-459952F68495}" type="datetimeFigureOut">
              <a:rPr lang="en-AU" smtClean="0"/>
              <a:t>7/12/2013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4361688" y="1026372"/>
            <a:ext cx="457200" cy="441325"/>
          </a:xfrm>
        </p:spPr>
        <p:txBody>
          <a:bodyPr/>
          <a:lstStyle/>
          <a:p>
            <a:fld id="{D95F1055-A8EE-42CF-88E9-CE2B55EC6B81}" type="slidenum">
              <a:rPr lang="en-AU" smtClean="0"/>
              <a:t>‹#›</a:t>
            </a:fld>
            <a:endParaRPr lang="en-AU"/>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AU"/>
          </a:p>
        </p:txBody>
      </p:sp>
      <p:sp>
        <p:nvSpPr>
          <p:cNvPr id="4" name="Date Placeholder 3"/>
          <p:cNvSpPr>
            <a:spLocks noGrp="1"/>
          </p:cNvSpPr>
          <p:nvPr>
            <p:ph type="dt" sz="half" idx="10"/>
          </p:nvPr>
        </p:nvSpPr>
        <p:spPr/>
        <p:txBody>
          <a:bodyPr/>
          <a:lstStyle/>
          <a:p>
            <a:fld id="{2AAAF40A-6291-4945-A765-459952F68495}" type="datetimeFigureOut">
              <a:rPr lang="en-AU" smtClean="0"/>
              <a:t>7/12/2013</a:t>
            </a:fld>
            <a:endParaRPr lang="en-AU"/>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95F1055-A8EE-42CF-88E9-CE2B55EC6B81}" type="slidenum">
              <a:rPr lang="en-AU" smtClean="0"/>
              <a:t>‹#›</a:t>
            </a:fld>
            <a:endParaRPr lang="en-AU"/>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AAAF40A-6291-4945-A765-459952F68495}" type="datetimeFigureOut">
              <a:rPr lang="en-AU" smtClean="0"/>
              <a:t>7/12/2013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95F1055-A8EE-42CF-88E9-CE2B55EC6B81}" type="slidenum">
              <a:rPr lang="en-AU" smtClean="0"/>
              <a:t>‹#›</a:t>
            </a:fld>
            <a:endParaRPr lang="en-AU"/>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AAAF40A-6291-4945-A765-459952F68495}" type="datetimeFigureOut">
              <a:rPr lang="en-AU" smtClean="0"/>
              <a:t>7/12/2013</a:t>
            </a:fld>
            <a:endParaRPr lang="en-AU"/>
          </a:p>
        </p:txBody>
      </p:sp>
      <p:sp>
        <p:nvSpPr>
          <p:cNvPr id="8" name="Footer Placeholder 7"/>
          <p:cNvSpPr>
            <a:spLocks noGrp="1"/>
          </p:cNvSpPr>
          <p:nvPr>
            <p:ph type="ftr" sz="quarter" idx="11"/>
          </p:nvPr>
        </p:nvSpPr>
        <p:spPr>
          <a:xfrm>
            <a:off x="304800" y="6409944"/>
            <a:ext cx="3581400" cy="365760"/>
          </a:xfrm>
        </p:spPr>
        <p:txBody>
          <a:bodyPr/>
          <a:lstStyle/>
          <a:p>
            <a:endParaRPr lang="en-AU"/>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95F1055-A8EE-42CF-88E9-CE2B55EC6B81}" type="slidenum">
              <a:rPr lang="en-AU" smtClean="0"/>
              <a:t>‹#›</a:t>
            </a:fld>
            <a:endParaRPr lang="en-AU"/>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AAAF40A-6291-4945-A765-459952F68495}" type="datetimeFigureOut">
              <a:rPr lang="en-AU" smtClean="0"/>
              <a:t>7/12/2013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a:xfrm>
            <a:off x="4343400" y="1036020"/>
            <a:ext cx="457200" cy="441325"/>
          </a:xfrm>
        </p:spPr>
        <p:txBody>
          <a:bodyPr/>
          <a:lstStyle/>
          <a:p>
            <a:fld id="{D95F1055-A8EE-42CF-88E9-CE2B55EC6B81}" type="slidenum">
              <a:rPr lang="en-AU" smtClean="0"/>
              <a:t>‹#›</a:t>
            </a:fld>
            <a:endParaRPr lang="en-A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AAAF40A-6291-4945-A765-459952F68495}" type="datetimeFigureOut">
              <a:rPr lang="en-AU" smtClean="0"/>
              <a:t>7/12/2013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95F1055-A8EE-42CF-88E9-CE2B55EC6B81}" type="slidenum">
              <a:rPr lang="en-AU" smtClean="0"/>
              <a:t>‹#›</a:t>
            </a:fld>
            <a:endParaRPr lang="en-A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95F1055-A8EE-42CF-88E9-CE2B55EC6B81}" type="slidenum">
              <a:rPr lang="en-AU" smtClean="0"/>
              <a:t>‹#›</a:t>
            </a:fld>
            <a:endParaRPr lang="en-AU"/>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AAAF40A-6291-4945-A765-459952F68495}" type="datetimeFigureOut">
              <a:rPr lang="en-AU" smtClean="0"/>
              <a:t>7/12/2013</a:t>
            </a:fld>
            <a:endParaRPr lang="en-AU"/>
          </a:p>
        </p:txBody>
      </p:sp>
      <p:sp>
        <p:nvSpPr>
          <p:cNvPr id="6" name="Footer Placeholder 5"/>
          <p:cNvSpPr>
            <a:spLocks noGrp="1"/>
          </p:cNvSpPr>
          <p:nvPr>
            <p:ph type="ftr" sz="quarter" idx="11"/>
          </p:nvPr>
        </p:nvSpPr>
        <p:spPr>
          <a:xfrm>
            <a:off x="301752" y="6410848"/>
            <a:ext cx="3383280" cy="365760"/>
          </a:xfrm>
        </p:spPr>
        <p:txBody>
          <a:bodyPr/>
          <a:lstStyle/>
          <a:p>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AAAF40A-6291-4945-A765-459952F68495}" type="datetimeFigureOut">
              <a:rPr lang="en-AU" smtClean="0"/>
              <a:t>7/12/2013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95F1055-A8EE-42CF-88E9-CE2B55EC6B81}" type="slidenum">
              <a:rPr lang="en-AU" smtClean="0"/>
              <a:t>‹#›</a:t>
            </a:fld>
            <a:endParaRPr lang="en-A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95F1055-A8EE-42CF-88E9-CE2B55EC6B81}" type="slidenum">
              <a:rPr lang="en-AU" smtClean="0"/>
              <a:t>‹#›</a:t>
            </a:fld>
            <a:endParaRPr lang="en-AU"/>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AAAF40A-6291-4945-A765-459952F68495}" type="datetimeFigureOut">
              <a:rPr lang="en-AU" smtClean="0"/>
              <a:t>7/12/2013</a:t>
            </a:fld>
            <a:endParaRPr lang="en-AU"/>
          </a:p>
        </p:txBody>
      </p:sp>
      <p:sp>
        <p:nvSpPr>
          <p:cNvPr id="6" name="Footer Placeholder 5"/>
          <p:cNvSpPr>
            <a:spLocks noGrp="1"/>
          </p:cNvSpPr>
          <p:nvPr>
            <p:ph type="ftr" sz="quarter" idx="11"/>
          </p:nvPr>
        </p:nvSpPr>
        <p:spPr>
          <a:xfrm>
            <a:off x="301752" y="6410848"/>
            <a:ext cx="3584448" cy="365760"/>
          </a:xfrm>
        </p:spPr>
        <p:txBody>
          <a:bodyPr/>
          <a:lstStyle/>
          <a:p>
            <a:endParaRPr lang="en-A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AAF40A-6291-4945-A765-459952F68495}" type="datetimeFigureOut">
              <a:rPr lang="en-AU" smtClean="0"/>
              <a:t>7/12/2013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95F1055-A8EE-42CF-88E9-CE2B55EC6B81}" type="slidenum">
              <a:rPr lang="en-AU" smtClean="0"/>
              <a:t>‹#›</a:t>
            </a:fld>
            <a:endParaRPr lang="en-A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95F1055-A8EE-42CF-88E9-CE2B55EC6B81}" type="slidenum">
              <a:rPr lang="en-AU" smtClean="0"/>
              <a:t>‹#›</a:t>
            </a:fld>
            <a:endParaRPr lang="en-AU"/>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AAF40A-6291-4945-A765-459952F68495}" type="datetimeFigureOut">
              <a:rPr lang="en-AU" smtClean="0"/>
              <a:t>7/12/2013</a:t>
            </a:fld>
            <a:endParaRPr lang="en-AU"/>
          </a:p>
        </p:txBody>
      </p:sp>
      <p:sp>
        <p:nvSpPr>
          <p:cNvPr id="5" name="Footer Placeholder 4"/>
          <p:cNvSpPr>
            <a:spLocks noGrp="1"/>
          </p:cNvSpPr>
          <p:nvPr>
            <p:ph type="ftr" sz="quarter" idx="11"/>
          </p:nvPr>
        </p:nvSpPr>
        <p:spPr/>
        <p:txBody>
          <a:bodyPr/>
          <a:lstStyle/>
          <a:p>
            <a:endParaRPr lang="en-AU"/>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AAF40A-6291-4945-A765-459952F68495}" type="datetimeFigureOut">
              <a:rPr lang="en-AU" smtClean="0"/>
              <a:t>7/12/2013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95F1055-A8EE-42CF-88E9-CE2B55EC6B81}"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2AAAF40A-6291-4945-A765-459952F68495}" type="datetimeFigureOut">
              <a:rPr lang="en-AU" smtClean="0"/>
              <a:t>7/12/2013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95F1055-A8EE-42CF-88E9-CE2B55EC6B81}"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AAAF40A-6291-4945-A765-459952F68495}" type="datetimeFigureOut">
              <a:rPr lang="en-AU" smtClean="0"/>
              <a:t>7/12/2013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95F1055-A8EE-42CF-88E9-CE2B55EC6B81}"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2AAAF40A-6291-4945-A765-459952F68495}" type="datetimeFigureOut">
              <a:rPr lang="en-AU" smtClean="0"/>
              <a:t>7/12/2013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95F1055-A8EE-42CF-88E9-CE2B55EC6B81}"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AAF40A-6291-4945-A765-459952F68495}" type="datetimeFigureOut">
              <a:rPr lang="en-AU" smtClean="0"/>
              <a:t>7/12/2013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95F1055-A8EE-42CF-88E9-CE2B55EC6B81}"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AAF40A-6291-4945-A765-459952F68495}" type="datetimeFigureOut">
              <a:rPr lang="en-AU" smtClean="0"/>
              <a:t>7/12/2013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95F1055-A8EE-42CF-88E9-CE2B55EC6B81}"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AAF40A-6291-4945-A765-459952F68495}" type="datetimeFigureOut">
              <a:rPr lang="en-AU" smtClean="0"/>
              <a:t>7/12/2013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95F1055-A8EE-42CF-88E9-CE2B55EC6B81}"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AAF40A-6291-4945-A765-459952F68495}" type="datetimeFigureOut">
              <a:rPr lang="en-AU" smtClean="0"/>
              <a:t>7/12/2013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5F1055-A8EE-42CF-88E9-CE2B55EC6B81}"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AAAF40A-6291-4945-A765-459952F68495}" type="datetimeFigureOut">
              <a:rPr lang="en-AU" smtClean="0"/>
              <a:t>7/12/2013</a:t>
            </a:fld>
            <a:endParaRPr lang="en-AU"/>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AU"/>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95F1055-A8EE-42CF-88E9-CE2B55EC6B81}" type="slidenum">
              <a:rPr lang="en-AU" smtClean="0"/>
              <a:t>‹#›</a:t>
            </a:fld>
            <a:endParaRPr lang="en-AU"/>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5301208"/>
            <a:ext cx="8305800" cy="1143000"/>
          </a:xfrm>
        </p:spPr>
        <p:txBody>
          <a:bodyPr>
            <a:normAutofit/>
          </a:bodyPr>
          <a:lstStyle/>
          <a:p>
            <a:r>
              <a:rPr lang="en-AU" sz="2400" b="1" dirty="0" smtClean="0">
                <a:solidFill>
                  <a:schemeClr val="tx1"/>
                </a:solidFill>
                <a:latin typeface="Cambria" pitchFamily="18" charset="0"/>
              </a:rPr>
              <a:t>Module C: Representation and Text</a:t>
            </a:r>
            <a:endParaRPr lang="en-AU" sz="2400" b="1" dirty="0">
              <a:solidFill>
                <a:schemeClr val="tx1"/>
              </a:solidFill>
              <a:latin typeface="Cambria" pitchFamily="18" charset="0"/>
            </a:endParaRPr>
          </a:p>
        </p:txBody>
      </p:sp>
      <p:cxnSp>
        <p:nvCxnSpPr>
          <p:cNvPr id="7" name="Straight Connector 6"/>
          <p:cNvCxnSpPr/>
          <p:nvPr/>
        </p:nvCxnSpPr>
        <p:spPr>
          <a:xfrm>
            <a:off x="0" y="155679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611560" y="1484784"/>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Oval 10"/>
          <p:cNvSpPr/>
          <p:nvPr/>
        </p:nvSpPr>
        <p:spPr>
          <a:xfrm>
            <a:off x="8316416" y="1484784"/>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2" name="Straight Connector 11"/>
          <p:cNvCxnSpPr/>
          <p:nvPr/>
        </p:nvCxnSpPr>
        <p:spPr>
          <a:xfrm>
            <a:off x="0" y="6021288"/>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6048672"/>
            <a:ext cx="9144000" cy="809328"/>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5" name="Picture 14" descr="Picture1.png"/>
          <p:cNvPicPr>
            <a:picLocks noChangeAspect="1"/>
          </p:cNvPicPr>
          <p:nvPr/>
        </p:nvPicPr>
        <p:blipFill>
          <a:blip r:embed="rId2" cstate="print"/>
          <a:stretch>
            <a:fillRect/>
          </a:stretch>
        </p:blipFill>
        <p:spPr>
          <a:xfrm>
            <a:off x="414871" y="-171400"/>
            <a:ext cx="8314257" cy="1993227"/>
          </a:xfrm>
          <a:prstGeom prst="rect">
            <a:avLst/>
          </a:prstGeom>
        </p:spPr>
      </p:pic>
      <p:pic>
        <p:nvPicPr>
          <p:cNvPr id="18434" name="Picture 2" descr="http://www.howaboutsoftware.com/wp-content/themes/Art%20Blog/images/floral.png"/>
          <p:cNvPicPr>
            <a:picLocks noChangeAspect="1" noChangeArrowheads="1"/>
          </p:cNvPicPr>
          <p:nvPr/>
        </p:nvPicPr>
        <p:blipFill>
          <a:blip r:embed="rId3" cstate="print"/>
          <a:srcRect/>
          <a:stretch>
            <a:fillRect/>
          </a:stretch>
        </p:blipFill>
        <p:spPr bwMode="auto">
          <a:xfrm>
            <a:off x="0" y="0"/>
            <a:ext cx="2771775" cy="3819525"/>
          </a:xfrm>
          <a:prstGeom prst="rect">
            <a:avLst/>
          </a:prstGeom>
          <a:noFill/>
        </p:spPr>
      </p:pic>
      <p:pic>
        <p:nvPicPr>
          <p:cNvPr id="18436" name="Picture 4" descr="http://www.english.cam.ac.uk/cambridgeauthors/wp-content/themes/camauth/images/Hughes.jpg"/>
          <p:cNvPicPr>
            <a:picLocks noChangeAspect="1" noChangeArrowheads="1"/>
          </p:cNvPicPr>
          <p:nvPr/>
        </p:nvPicPr>
        <p:blipFill>
          <a:blip r:embed="rId4" cstate="print"/>
          <a:srcRect/>
          <a:stretch>
            <a:fillRect/>
          </a:stretch>
        </p:blipFill>
        <p:spPr bwMode="auto">
          <a:xfrm>
            <a:off x="3131840" y="2060848"/>
            <a:ext cx="2880320" cy="288032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b="1" i="1" dirty="0" smtClean="0"/>
              <a:t>An Example Analysis</a:t>
            </a:r>
            <a:endParaRPr lang="en-AU" b="1" i="1" dirty="0"/>
          </a:p>
        </p:txBody>
      </p:sp>
      <p:sp>
        <p:nvSpPr>
          <p:cNvPr id="2" name="Content Placeholder 1"/>
          <p:cNvSpPr>
            <a:spLocks noGrp="1"/>
          </p:cNvSpPr>
          <p:nvPr>
            <p:ph sz="quarter" idx="1"/>
          </p:nvPr>
        </p:nvSpPr>
        <p:spPr/>
        <p:txBody>
          <a:bodyPr>
            <a:normAutofit fontScale="85000" lnSpcReduction="20000"/>
          </a:bodyPr>
          <a:lstStyle/>
          <a:p>
            <a:pPr>
              <a:buClrTx/>
            </a:pPr>
            <a:r>
              <a:rPr lang="en-AU" sz="2000" dirty="0" smtClean="0"/>
              <a:t>Composers achieve their purpose with the manipulation of conflicting perspectives through the influence of contextual bias. This is conveyed as Hughes juxtaposes the differing contextual biases of himself as a stable and successful persona, against Plath’s troubled upbringing and mental instability. This is highlighted in ‘The Shot’ through the extended metaphor of Plath as a bullet, and how when her father’s </a:t>
            </a:r>
            <a:r>
              <a:rPr lang="en-AU" sz="2000" b="1" dirty="0" smtClean="0"/>
              <a:t>“death touched the trigger… you were </a:t>
            </a:r>
            <a:r>
              <a:rPr lang="en-AU" sz="2000" b="1" dirty="0" err="1" smtClean="0"/>
              <a:t>undeflected</a:t>
            </a:r>
            <a:r>
              <a:rPr lang="en-AU" sz="2000" b="1" dirty="0" smtClean="0"/>
              <a:t>. You were gold-jacketed, solid silver, nickel tipped Trajectory perfect”;</a:t>
            </a:r>
            <a:r>
              <a:rPr lang="en-AU" sz="2000" dirty="0" smtClean="0"/>
              <a:t> connoting Plath’s subsequent degradation, and the inevitability of her own demise. The use of mineral imagery further suggests Plath’s increasingly naturalistic and instinctive nature, void of rationale. Their incompatibility to understand each other is shown in ‘Your Paris’ with the symbolism of the </a:t>
            </a:r>
            <a:r>
              <a:rPr lang="en-AU" sz="2000" b="1" dirty="0" smtClean="0"/>
              <a:t>“Hotel Des Deux Continents”</a:t>
            </a:r>
            <a:r>
              <a:rPr lang="en-AU" sz="2000" dirty="0" smtClean="0"/>
              <a:t>, and the portrayal of Plath’s true nature as being hidden</a:t>
            </a:r>
            <a:r>
              <a:rPr lang="en-AU" sz="2000" b="1" dirty="0" smtClean="0"/>
              <a:t> “underground”.</a:t>
            </a:r>
            <a:r>
              <a:rPr lang="en-AU" sz="2000" dirty="0" smtClean="0"/>
              <a:t> This is mirrored in ‘The Minotaur’ through Hughes’ condescending and cynical tone when he is </a:t>
            </a:r>
            <a:r>
              <a:rPr lang="en-AU" sz="2000" b="1" dirty="0" smtClean="0"/>
              <a:t>“twenty minutes late for baby minding”</a:t>
            </a:r>
            <a:r>
              <a:rPr lang="en-AU" sz="2000" dirty="0" smtClean="0"/>
              <a:t>, portrays Plath as emotionally turbulent in the eyes of the audience. Hughes employs biblical allusions to suggest the inevitability of her suicide as </a:t>
            </a:r>
            <a:r>
              <a:rPr lang="en-AU" sz="2000" b="1" dirty="0" smtClean="0"/>
              <a:t>“your daddy had been aiming you at God” </a:t>
            </a:r>
            <a:r>
              <a:rPr lang="en-AU" sz="2000" dirty="0" smtClean="0"/>
              <a:t>with the capitalisation inferring to the real God and implying no mere mortal could placate her. Hence, Hughes manipulates conflicting perspectives to show Plath’s incurable mental state and the inevitability of her suicide through the understanding of contextual bias. </a:t>
            </a:r>
            <a:r>
              <a:rPr lang="en-AU" sz="2000" dirty="0" smtClean="0">
                <a:latin typeface="Cambria" pitchFamily="18" charset="0"/>
              </a:rPr>
              <a:t>(</a:t>
            </a:r>
            <a:r>
              <a:rPr lang="en-AU" sz="2000" dirty="0" err="1" smtClean="0">
                <a:latin typeface="Cambria" pitchFamily="18" charset="0"/>
              </a:rPr>
              <a:t>Ekagra</a:t>
            </a:r>
            <a:r>
              <a:rPr lang="en-AU" sz="2000" dirty="0" smtClean="0">
                <a:latin typeface="Cambria" pitchFamily="18" charset="0"/>
              </a:rPr>
              <a:t>)</a:t>
            </a:r>
            <a:endParaRPr lang="en-AU" sz="2000" dirty="0">
              <a:latin typeface="Cambr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b="1" i="1" dirty="0" smtClean="0"/>
              <a:t>The Rubric</a:t>
            </a:r>
            <a:endParaRPr lang="en-AU" b="1" i="1" dirty="0"/>
          </a:p>
        </p:txBody>
      </p:sp>
      <p:sp>
        <p:nvSpPr>
          <p:cNvPr id="2" name="Content Placeholder 1"/>
          <p:cNvSpPr>
            <a:spLocks noGrp="1"/>
          </p:cNvSpPr>
          <p:nvPr>
            <p:ph sz="quarter" idx="1"/>
          </p:nvPr>
        </p:nvSpPr>
        <p:spPr/>
        <p:txBody>
          <a:bodyPr>
            <a:normAutofit/>
          </a:bodyPr>
          <a:lstStyle/>
          <a:p>
            <a:pPr>
              <a:buClr>
                <a:schemeClr val="bg2">
                  <a:lumMod val="10000"/>
                </a:schemeClr>
              </a:buClr>
            </a:pPr>
            <a:r>
              <a:rPr lang="en-AU" sz="2000" dirty="0" smtClean="0">
                <a:latin typeface="Cambria" pitchFamily="18" charset="0"/>
                <a:cs typeface="Calibri" pitchFamily="34" charset="0"/>
              </a:rPr>
              <a:t>This module requires students to explore various representations of events, personalities or situations. They evaluate how medium of production, textual form, perspective and choice of language influence meaning. The study develops students’ understanding of </a:t>
            </a:r>
            <a:r>
              <a:rPr lang="en-AU" sz="2000" b="1" u="sng" dirty="0" smtClean="0">
                <a:latin typeface="Cambria" pitchFamily="18" charset="0"/>
                <a:cs typeface="Calibri" pitchFamily="34" charset="0"/>
              </a:rPr>
              <a:t>the relationships between representation and meaning.</a:t>
            </a:r>
            <a:r>
              <a:rPr lang="en-AU" sz="2000" dirty="0" smtClean="0">
                <a:latin typeface="Cambria" pitchFamily="18" charset="0"/>
                <a:cs typeface="Calibri" pitchFamily="34" charset="0"/>
              </a:rPr>
              <a:t> </a:t>
            </a:r>
          </a:p>
          <a:p>
            <a:pPr>
              <a:buClr>
                <a:schemeClr val="bg2">
                  <a:lumMod val="10000"/>
                </a:schemeClr>
              </a:buClr>
            </a:pPr>
            <a:r>
              <a:rPr lang="en-AU" sz="2000" dirty="0" smtClean="0">
                <a:latin typeface="Cambria" pitchFamily="18" charset="0"/>
                <a:cs typeface="Calibri" pitchFamily="34" charset="0"/>
              </a:rPr>
              <a:t>In their responding and composing, students consider the ways in which conflicting perspectives on events, personalities or situations are represented in their prescribed text and other related texts of their own choosing. </a:t>
            </a:r>
            <a:r>
              <a:rPr lang="en-AU" sz="2000" b="1" u="sng" dirty="0" smtClean="0">
                <a:latin typeface="Cambria" pitchFamily="18" charset="0"/>
                <a:cs typeface="Calibri" pitchFamily="34" charset="0"/>
              </a:rPr>
              <a:t>Students analyse and evaluate how acts of representation, such as the choice of textual forms, features and language, shape meaning and influence responses.</a:t>
            </a:r>
          </a:p>
          <a:p>
            <a:pPr>
              <a:buClr>
                <a:schemeClr val="bg2">
                  <a:lumMod val="10000"/>
                </a:schemeClr>
              </a:buClr>
              <a:buNone/>
            </a:pPr>
            <a:endParaRPr lang="en-AU" sz="2000" dirty="0" smtClean="0">
              <a:latin typeface="Cambria" pitchFamily="18" charset="0"/>
              <a:cs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AU" b="1" i="1" dirty="0" smtClean="0"/>
              <a:t>The relationship between representation and meaning</a:t>
            </a:r>
            <a:endParaRPr lang="en-AU" b="1" i="1" dirty="0"/>
          </a:p>
        </p:txBody>
      </p:sp>
      <p:sp>
        <p:nvSpPr>
          <p:cNvPr id="2" name="Content Placeholder 1"/>
          <p:cNvSpPr>
            <a:spLocks noGrp="1"/>
          </p:cNvSpPr>
          <p:nvPr>
            <p:ph sz="quarter" idx="1"/>
          </p:nvPr>
        </p:nvSpPr>
        <p:spPr/>
        <p:txBody>
          <a:bodyPr>
            <a:normAutofit/>
          </a:bodyPr>
          <a:lstStyle/>
          <a:p>
            <a:pPr>
              <a:buClr>
                <a:schemeClr val="bg2">
                  <a:lumMod val="10000"/>
                </a:schemeClr>
              </a:buClr>
            </a:pPr>
            <a:r>
              <a:rPr lang="en-AU" sz="2000" u="sng" dirty="0" smtClean="0">
                <a:latin typeface="Cambria" pitchFamily="18" charset="0"/>
                <a:cs typeface="Calibri" pitchFamily="34" charset="0"/>
              </a:rPr>
              <a:t>Representation: </a:t>
            </a:r>
            <a:r>
              <a:rPr lang="en-AU" sz="2000" dirty="0" smtClean="0">
                <a:latin typeface="Cambria" pitchFamily="18" charset="0"/>
                <a:cs typeface="Calibri" pitchFamily="34" charset="0"/>
              </a:rPr>
              <a:t>Notice this word reads as RE-presentation. That is the </a:t>
            </a:r>
            <a:r>
              <a:rPr lang="en-AU" sz="2000" dirty="0" err="1" smtClean="0">
                <a:latin typeface="Cambria" pitchFamily="18" charset="0"/>
                <a:cs typeface="Calibri" pitchFamily="34" charset="0"/>
              </a:rPr>
              <a:t>the</a:t>
            </a:r>
            <a:r>
              <a:rPr lang="en-AU" sz="2000" dirty="0" smtClean="0">
                <a:latin typeface="Cambria" pitchFamily="18" charset="0"/>
                <a:cs typeface="Calibri" pitchFamily="34" charset="0"/>
              </a:rPr>
              <a:t> essential idea undermining the entire Module C rubric; that textual representations are fabrications of reality, rather than reality itself. The inherent bias of a composer invariably influences their representation of different events, personalities and situations. </a:t>
            </a:r>
          </a:p>
          <a:p>
            <a:pPr>
              <a:buClr>
                <a:schemeClr val="bg2">
                  <a:lumMod val="10000"/>
                </a:schemeClr>
              </a:buClr>
            </a:pPr>
            <a:r>
              <a:rPr lang="en-AU" sz="2000" b="1" u="sng" dirty="0" smtClean="0">
                <a:latin typeface="Cambria" pitchFamily="18" charset="0"/>
                <a:cs typeface="Calibri" pitchFamily="34" charset="0"/>
              </a:rPr>
              <a:t>In essence,</a:t>
            </a:r>
            <a:r>
              <a:rPr lang="en-AU" sz="2000" dirty="0" smtClean="0">
                <a:latin typeface="Cambria" pitchFamily="18" charset="0"/>
                <a:cs typeface="Calibri" pitchFamily="34" charset="0"/>
              </a:rPr>
              <a:t> textual representations are shaped in a manner aligning with a composer’s intended purpose, or in other words, with the biased viewpoints they wish to veraciously explicate in their compositions. </a:t>
            </a:r>
          </a:p>
          <a:p>
            <a:pPr>
              <a:buClr>
                <a:schemeClr val="bg2">
                  <a:lumMod val="10000"/>
                </a:schemeClr>
              </a:buClr>
            </a:pPr>
            <a:r>
              <a:rPr lang="en-AU" sz="2000" b="1" u="sng" dirty="0" smtClean="0">
                <a:latin typeface="Cambria" pitchFamily="18" charset="0"/>
                <a:cs typeface="Calibri" pitchFamily="34" charset="0"/>
              </a:rPr>
              <a:t>E.g. </a:t>
            </a:r>
            <a:r>
              <a:rPr lang="en-AU" sz="2000" dirty="0" smtClean="0">
                <a:latin typeface="Cambria" pitchFamily="18" charset="0"/>
                <a:cs typeface="Calibri" pitchFamily="34" charset="0"/>
              </a:rPr>
              <a:t>In </a:t>
            </a:r>
            <a:r>
              <a:rPr lang="en-AU" sz="2000" u="sng" dirty="0" smtClean="0">
                <a:latin typeface="Cambria" pitchFamily="18" charset="0"/>
                <a:cs typeface="Calibri" pitchFamily="34" charset="0"/>
              </a:rPr>
              <a:t>Birthday Letters, </a:t>
            </a:r>
            <a:r>
              <a:rPr lang="en-AU" sz="2000" dirty="0" smtClean="0">
                <a:latin typeface="Cambria" pitchFamily="18" charset="0"/>
                <a:cs typeface="Calibri" pitchFamily="34" charset="0"/>
              </a:rPr>
              <a:t>Ted Hughes emancipates himself from social and feminist critique regarding the late demise of his wife Sylvia Plath by representatively characterising himself as an innocent individual, facing the full brim of Plath’s “shatter of exclamations” and “practised lips”. </a:t>
            </a:r>
          </a:p>
          <a:p>
            <a:pPr>
              <a:buClr>
                <a:schemeClr val="bg2">
                  <a:lumMod val="10000"/>
                </a:schemeClr>
              </a:buClr>
            </a:pPr>
            <a:r>
              <a:rPr lang="en-AU" sz="2000" b="1" u="sng" dirty="0" smtClean="0">
                <a:latin typeface="Cambria" pitchFamily="18" charset="0"/>
                <a:cs typeface="Calibri" pitchFamily="34" charset="0"/>
              </a:rPr>
              <a:t>Address this relationship, and your understanding of it in the thesis. </a:t>
            </a:r>
          </a:p>
          <a:p>
            <a:pPr>
              <a:buClr>
                <a:schemeClr val="bg2">
                  <a:lumMod val="10000"/>
                </a:schemeClr>
              </a:buClr>
              <a:buNone/>
            </a:pPr>
            <a:endParaRPr lang="en-AU" sz="2000" dirty="0" smtClean="0">
              <a:latin typeface="Cambria" pitchFamily="18" charset="0"/>
              <a:cs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AU" b="1" i="1" dirty="0" smtClean="0"/>
              <a:t>Example Theses </a:t>
            </a:r>
            <a:endParaRPr lang="en-AU" b="1" i="1" dirty="0"/>
          </a:p>
        </p:txBody>
      </p:sp>
      <p:sp>
        <p:nvSpPr>
          <p:cNvPr id="2" name="Content Placeholder 1"/>
          <p:cNvSpPr>
            <a:spLocks noGrp="1"/>
          </p:cNvSpPr>
          <p:nvPr>
            <p:ph sz="quarter" idx="1"/>
          </p:nvPr>
        </p:nvSpPr>
        <p:spPr/>
        <p:txBody>
          <a:bodyPr>
            <a:normAutofit fontScale="92500" lnSpcReduction="20000"/>
          </a:bodyPr>
          <a:lstStyle/>
          <a:p>
            <a:pPr hangingPunct="0"/>
            <a:r>
              <a:rPr lang="en-AU" sz="2000" dirty="0" smtClean="0">
                <a:latin typeface="Cambria" pitchFamily="18" charset="0"/>
                <a:cs typeface="Calibri" pitchFamily="34" charset="0"/>
              </a:rPr>
              <a:t>Through a combination of deliberate selections, textual features and forms, predisposed viewpoints on </a:t>
            </a:r>
            <a:r>
              <a:rPr lang="en-AU" sz="2000" b="1" dirty="0" smtClean="0">
                <a:latin typeface="Cambria" pitchFamily="18" charset="0"/>
                <a:cs typeface="Calibri" pitchFamily="34" charset="0"/>
              </a:rPr>
              <a:t>situations, events and personalities induce </a:t>
            </a:r>
            <a:r>
              <a:rPr lang="en-AU" sz="2000" dirty="0" smtClean="0">
                <a:latin typeface="Cambria" pitchFamily="18" charset="0"/>
                <a:cs typeface="Calibri" pitchFamily="34" charset="0"/>
              </a:rPr>
              <a:t>conflicting perspectives to inevitably arise, </a:t>
            </a:r>
            <a:r>
              <a:rPr lang="en-AU" sz="2000" b="1" dirty="0" smtClean="0">
                <a:latin typeface="Cambria" pitchFamily="18" charset="0"/>
                <a:cs typeface="Calibri" pitchFamily="34" charset="0"/>
              </a:rPr>
              <a:t>offering </a:t>
            </a:r>
            <a:r>
              <a:rPr lang="en-AU" sz="2000" dirty="0" smtClean="0">
                <a:latin typeface="Cambria" pitchFamily="18" charset="0"/>
                <a:cs typeface="Calibri" pitchFamily="34" charset="0"/>
              </a:rPr>
              <a:t>an objective reality due to the inherent </a:t>
            </a:r>
            <a:r>
              <a:rPr lang="en-AU" sz="2000" b="1" dirty="0" smtClean="0">
                <a:latin typeface="Cambria" pitchFamily="18" charset="0"/>
                <a:cs typeface="Calibri" pitchFamily="34" charset="0"/>
              </a:rPr>
              <a:t>subjectivity </a:t>
            </a:r>
            <a:r>
              <a:rPr lang="en-AU" sz="2000" dirty="0" smtClean="0">
                <a:latin typeface="Cambria" pitchFamily="18" charset="0"/>
                <a:cs typeface="Calibri" pitchFamily="34" charset="0"/>
              </a:rPr>
              <a:t>imbued within the </a:t>
            </a:r>
            <a:r>
              <a:rPr lang="en-AU" sz="2000" b="1" dirty="0" smtClean="0">
                <a:latin typeface="Cambria" pitchFamily="18" charset="0"/>
                <a:cs typeface="Calibri" pitchFamily="34" charset="0"/>
              </a:rPr>
              <a:t>human condition. </a:t>
            </a:r>
            <a:r>
              <a:rPr lang="en-AU" sz="2000" dirty="0" smtClean="0">
                <a:latin typeface="Cambria" pitchFamily="18" charset="0"/>
                <a:cs typeface="Calibri" pitchFamily="34" charset="0"/>
              </a:rPr>
              <a:t>Subsequently, literary mediums may </a:t>
            </a:r>
            <a:r>
              <a:rPr lang="en-AU" sz="2000" b="1" dirty="0" smtClean="0">
                <a:latin typeface="Cambria" pitchFamily="18" charset="0"/>
                <a:cs typeface="Calibri" pitchFamily="34" charset="0"/>
              </a:rPr>
              <a:t>distort perception </a:t>
            </a:r>
            <a:r>
              <a:rPr lang="en-AU" sz="2000" dirty="0" smtClean="0">
                <a:latin typeface="Cambria" pitchFamily="18" charset="0"/>
                <a:cs typeface="Calibri" pitchFamily="34" charset="0"/>
              </a:rPr>
              <a:t>through the </a:t>
            </a:r>
            <a:r>
              <a:rPr lang="en-AU" sz="2000" b="1" dirty="0" smtClean="0">
                <a:latin typeface="Cambria" pitchFamily="18" charset="0"/>
                <a:cs typeface="Calibri" pitchFamily="34" charset="0"/>
              </a:rPr>
              <a:t>manipulation of language dynamics and textual form</a:t>
            </a:r>
            <a:r>
              <a:rPr lang="en-AU" sz="2000" dirty="0" smtClean="0">
                <a:latin typeface="Cambria" pitchFamily="18" charset="0"/>
                <a:cs typeface="Calibri" pitchFamily="34" charset="0"/>
              </a:rPr>
              <a:t>, remnant of the </a:t>
            </a:r>
            <a:r>
              <a:rPr lang="en-AU" sz="2000" b="1" dirty="0" smtClean="0">
                <a:latin typeface="Cambria" pitchFamily="18" charset="0"/>
                <a:cs typeface="Calibri" pitchFamily="34" charset="0"/>
              </a:rPr>
              <a:t>composer’s</a:t>
            </a:r>
            <a:r>
              <a:rPr lang="en-AU" sz="2000" dirty="0" smtClean="0">
                <a:latin typeface="Cambria" pitchFamily="18" charset="0"/>
                <a:cs typeface="Calibri" pitchFamily="34" charset="0"/>
              </a:rPr>
              <a:t> contextual </a:t>
            </a:r>
            <a:r>
              <a:rPr lang="en-AU" sz="2000" b="1" dirty="0" smtClean="0">
                <a:latin typeface="Cambria" pitchFamily="18" charset="0"/>
                <a:cs typeface="Calibri" pitchFamily="34" charset="0"/>
              </a:rPr>
              <a:t>values</a:t>
            </a:r>
            <a:r>
              <a:rPr lang="en-AU" sz="2000" dirty="0" smtClean="0">
                <a:latin typeface="Cambria" pitchFamily="18" charset="0"/>
                <a:cs typeface="Calibri" pitchFamily="34" charset="0"/>
              </a:rPr>
              <a:t>. In Ted Hughes anthology of poem’s entitled </a:t>
            </a:r>
            <a:r>
              <a:rPr lang="en-AU" sz="2000" u="sng" dirty="0" smtClean="0">
                <a:latin typeface="Cambria" pitchFamily="18" charset="0"/>
                <a:cs typeface="Calibri" pitchFamily="34" charset="0"/>
              </a:rPr>
              <a:t>‘Birthday Letters,’</a:t>
            </a:r>
            <a:r>
              <a:rPr lang="en-AU" sz="2000" dirty="0" smtClean="0">
                <a:latin typeface="Cambria" pitchFamily="18" charset="0"/>
                <a:cs typeface="Calibri" pitchFamily="34" charset="0"/>
              </a:rPr>
              <a:t> </a:t>
            </a:r>
            <a:r>
              <a:rPr lang="en-AU" sz="2000" u="sng" dirty="0" smtClean="0">
                <a:latin typeface="Cambria" pitchFamily="18" charset="0"/>
                <a:cs typeface="Calibri" pitchFamily="34" charset="0"/>
              </a:rPr>
              <a:t>The Shot</a:t>
            </a:r>
            <a:r>
              <a:rPr lang="en-AU" sz="2000" dirty="0" smtClean="0">
                <a:latin typeface="Cambria" pitchFamily="18" charset="0"/>
                <a:cs typeface="Calibri" pitchFamily="34" charset="0"/>
              </a:rPr>
              <a:t> evokes a fervently impassioned response through hindsight, while </a:t>
            </a:r>
            <a:r>
              <a:rPr lang="en-AU" sz="2000" u="sng" dirty="0" smtClean="0">
                <a:latin typeface="Cambria" pitchFamily="18" charset="0"/>
                <a:cs typeface="Calibri" pitchFamily="34" charset="0"/>
              </a:rPr>
              <a:t>Your Paris</a:t>
            </a:r>
            <a:r>
              <a:rPr lang="en-AU" sz="2000" dirty="0" smtClean="0">
                <a:latin typeface="Cambria" pitchFamily="18" charset="0"/>
                <a:cs typeface="Calibri" pitchFamily="34" charset="0"/>
              </a:rPr>
              <a:t> investigates the dichotomous views of individuals within foreign paradigms. </a:t>
            </a:r>
            <a:r>
              <a:rPr lang="en-AU" sz="2000" dirty="0" err="1" smtClean="0">
                <a:latin typeface="Cambria" pitchFamily="18" charset="0"/>
                <a:cs typeface="Calibri" pitchFamily="34" charset="0"/>
              </a:rPr>
              <a:t>Mohsin</a:t>
            </a:r>
            <a:r>
              <a:rPr lang="en-AU" sz="2000" dirty="0" smtClean="0">
                <a:latin typeface="Cambria" pitchFamily="18" charset="0"/>
                <a:cs typeface="Calibri" pitchFamily="34" charset="0"/>
              </a:rPr>
              <a:t> </a:t>
            </a:r>
            <a:r>
              <a:rPr lang="en-AU" sz="2000" dirty="0" err="1" smtClean="0">
                <a:latin typeface="Cambria" pitchFamily="18" charset="0"/>
                <a:cs typeface="Calibri" pitchFamily="34" charset="0"/>
              </a:rPr>
              <a:t>Hamid’s</a:t>
            </a:r>
            <a:r>
              <a:rPr lang="en-AU" sz="2000" dirty="0" smtClean="0">
                <a:latin typeface="Cambria" pitchFamily="18" charset="0"/>
                <a:cs typeface="Calibri" pitchFamily="34" charset="0"/>
              </a:rPr>
              <a:t> dramatic monologue, </a:t>
            </a:r>
            <a:r>
              <a:rPr lang="en-AU" sz="2000" u="sng" dirty="0" smtClean="0">
                <a:latin typeface="Cambria" pitchFamily="18" charset="0"/>
                <a:cs typeface="Calibri" pitchFamily="34" charset="0"/>
              </a:rPr>
              <a:t>The Reluctant Fundamentalist (2007)</a:t>
            </a:r>
            <a:r>
              <a:rPr lang="en-AU" sz="2000" dirty="0" smtClean="0">
                <a:latin typeface="Cambria" pitchFamily="18" charset="0"/>
                <a:cs typeface="Calibri" pitchFamily="34" charset="0"/>
              </a:rPr>
              <a:t> corresponds by authentically bestowing evocative insights on contradictory opinions whilst maintaining textual integrity to explore the </a:t>
            </a:r>
            <a:r>
              <a:rPr lang="en-AU" sz="2000" b="1" dirty="0" smtClean="0">
                <a:latin typeface="Cambria" pitchFamily="18" charset="0"/>
                <a:cs typeface="Calibri" pitchFamily="34" charset="0"/>
              </a:rPr>
              <a:t>multifarious nature </a:t>
            </a:r>
            <a:r>
              <a:rPr lang="en-AU" sz="2000" dirty="0" smtClean="0">
                <a:latin typeface="Cambria" pitchFamily="18" charset="0"/>
                <a:cs typeface="Calibri" pitchFamily="34" charset="0"/>
              </a:rPr>
              <a:t>of conflicting perspectives. (Taseen)</a:t>
            </a:r>
          </a:p>
          <a:p>
            <a:pPr hangingPunct="0"/>
            <a:r>
              <a:rPr lang="en-AU" sz="2000" u="sng" dirty="0" smtClean="0">
                <a:latin typeface="Cambria" pitchFamily="18" charset="0"/>
                <a:cs typeface="Calibri" pitchFamily="34" charset="0"/>
              </a:rPr>
              <a:t>Why this thesis is good: </a:t>
            </a:r>
            <a:r>
              <a:rPr lang="en-AU" sz="2000" dirty="0" smtClean="0">
                <a:latin typeface="Cambria" pitchFamily="18" charset="0"/>
                <a:cs typeface="Calibri" pitchFamily="34" charset="0"/>
              </a:rPr>
              <a:t>First of all, the level of vocabulary used here is amazing. It demonstrates a strong control of the English language, and flows like fuck. </a:t>
            </a:r>
            <a:r>
              <a:rPr lang="en-AU" sz="2000" b="1" u="sng" dirty="0" smtClean="0">
                <a:latin typeface="Cambria" pitchFamily="18" charset="0"/>
                <a:cs typeface="Calibri" pitchFamily="34" charset="0"/>
              </a:rPr>
              <a:t>He uses each word correctly rather than clearly going fishing for synonyms. </a:t>
            </a:r>
            <a:r>
              <a:rPr lang="en-AU" sz="2000" dirty="0" smtClean="0">
                <a:latin typeface="Cambria" pitchFamily="18" charset="0"/>
                <a:cs typeface="Calibri" pitchFamily="34" charset="0"/>
              </a:rPr>
              <a:t>It</a:t>
            </a:r>
            <a:r>
              <a:rPr lang="en-AU" sz="2000" b="1" dirty="0" smtClean="0">
                <a:latin typeface="Cambria" pitchFamily="18" charset="0"/>
                <a:cs typeface="Calibri" pitchFamily="34" charset="0"/>
              </a:rPr>
              <a:t> </a:t>
            </a:r>
            <a:r>
              <a:rPr lang="en-AU" sz="2000" dirty="0" smtClean="0">
                <a:latin typeface="Cambria" pitchFamily="18" charset="0"/>
                <a:cs typeface="Calibri" pitchFamily="34" charset="0"/>
              </a:rPr>
              <a:t>clearly deals with the rubric, providing a </a:t>
            </a:r>
            <a:r>
              <a:rPr lang="en-AU" sz="2000" b="1" dirty="0" smtClean="0">
                <a:latin typeface="Cambria" pitchFamily="18" charset="0"/>
                <a:cs typeface="Calibri" pitchFamily="34" charset="0"/>
              </a:rPr>
              <a:t>factually correct </a:t>
            </a:r>
            <a:r>
              <a:rPr lang="en-AU" sz="2000" dirty="0" smtClean="0">
                <a:latin typeface="Cambria" pitchFamily="18" charset="0"/>
                <a:cs typeface="Calibri" pitchFamily="34" charset="0"/>
              </a:rPr>
              <a:t>interpretation of the module. </a:t>
            </a:r>
            <a:endParaRPr lang="en-AU" sz="2000" u="sng" dirty="0" smtClean="0">
              <a:latin typeface="Cambria" pitchFamily="18" charset="0"/>
              <a:cs typeface="Calibri" pitchFamily="34" charset="0"/>
            </a:endParaRPr>
          </a:p>
          <a:p>
            <a:pPr>
              <a:buClr>
                <a:schemeClr val="bg2">
                  <a:lumMod val="10000"/>
                </a:schemeClr>
              </a:buClr>
              <a:buNone/>
            </a:pPr>
            <a:endParaRPr lang="en-AU" sz="2000" dirty="0" smtClean="0">
              <a:latin typeface="Cambria" pitchFamily="18" charset="0"/>
              <a:cs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AU" b="1" i="1" dirty="0" smtClean="0"/>
              <a:t>Example Theses </a:t>
            </a:r>
            <a:endParaRPr lang="en-AU" b="1" i="1" dirty="0"/>
          </a:p>
        </p:txBody>
      </p:sp>
      <p:sp>
        <p:nvSpPr>
          <p:cNvPr id="2" name="Content Placeholder 1"/>
          <p:cNvSpPr>
            <a:spLocks noGrp="1"/>
          </p:cNvSpPr>
          <p:nvPr>
            <p:ph sz="quarter" idx="1"/>
          </p:nvPr>
        </p:nvSpPr>
        <p:spPr/>
        <p:txBody>
          <a:bodyPr>
            <a:normAutofit lnSpcReduction="10000"/>
          </a:bodyPr>
          <a:lstStyle/>
          <a:p>
            <a:pPr hangingPunct="0"/>
            <a:r>
              <a:rPr lang="en-AU" sz="2000" dirty="0" smtClean="0">
                <a:latin typeface="Cambria" pitchFamily="18" charset="0"/>
                <a:cs typeface="Calibri" pitchFamily="34" charset="0"/>
              </a:rPr>
              <a:t>A perspective is invariably imbued with an </a:t>
            </a:r>
            <a:r>
              <a:rPr lang="en-AU" sz="2000" b="1" dirty="0" smtClean="0">
                <a:latin typeface="Cambria" pitchFamily="18" charset="0"/>
                <a:cs typeface="Calibri" pitchFamily="34" charset="0"/>
              </a:rPr>
              <a:t>individual’s bias</a:t>
            </a:r>
            <a:r>
              <a:rPr lang="en-AU" sz="2000" dirty="0" smtClean="0">
                <a:latin typeface="Cambria" pitchFamily="18" charset="0"/>
                <a:cs typeface="Calibri" pitchFamily="34" charset="0"/>
              </a:rPr>
              <a:t>, predilections and understanding; </a:t>
            </a:r>
            <a:r>
              <a:rPr lang="en-AU" sz="2000" b="1" dirty="0" smtClean="0">
                <a:latin typeface="Cambria" pitchFamily="18" charset="0"/>
                <a:cs typeface="Calibri" pitchFamily="34" charset="0"/>
              </a:rPr>
              <a:t>elements of the human condition </a:t>
            </a:r>
            <a:r>
              <a:rPr lang="en-AU" sz="2000" dirty="0" smtClean="0">
                <a:latin typeface="Cambria" pitchFamily="18" charset="0"/>
                <a:cs typeface="Calibri" pitchFamily="34" charset="0"/>
              </a:rPr>
              <a:t>which are subject to conflict with one another. Conflicting perspectives are the result of the way in which a single perspective concerning a</a:t>
            </a:r>
            <a:r>
              <a:rPr lang="en-AU" sz="2000" b="1" dirty="0" smtClean="0">
                <a:latin typeface="Cambria" pitchFamily="18" charset="0"/>
                <a:cs typeface="Calibri" pitchFamily="34" charset="0"/>
              </a:rPr>
              <a:t> situation, event or personality </a:t>
            </a:r>
            <a:r>
              <a:rPr lang="en-AU" sz="2000" dirty="0" smtClean="0">
                <a:latin typeface="Cambria" pitchFamily="18" charset="0"/>
                <a:cs typeface="Calibri" pitchFamily="34" charset="0"/>
              </a:rPr>
              <a:t>cannot be totalised or resolute, as it is an amalgamation of many other factors, including the passing of time and understanding. Therefore, as no perspective is fluid or completely coherent, it is subject to conflict with not only differing perspectives, but views gained by the individual themselves. The </a:t>
            </a:r>
            <a:r>
              <a:rPr lang="en-AU" sz="2000" b="1" dirty="0" smtClean="0">
                <a:latin typeface="Cambria" pitchFamily="18" charset="0"/>
                <a:cs typeface="Calibri" pitchFamily="34" charset="0"/>
              </a:rPr>
              <a:t>multifaceted </a:t>
            </a:r>
            <a:r>
              <a:rPr lang="en-AU" sz="2000" dirty="0" smtClean="0">
                <a:latin typeface="Cambria" pitchFamily="18" charset="0"/>
                <a:cs typeface="Calibri" pitchFamily="34" charset="0"/>
              </a:rPr>
              <a:t>and disjointed nature of conflicting perspectives can be explored through the representations within texts of composers such as Ted Hughes, in his 1983 anthology Birthday Letters, Bernard </a:t>
            </a:r>
            <a:r>
              <a:rPr lang="en-AU" sz="2000" dirty="0" err="1" smtClean="0">
                <a:latin typeface="Cambria" pitchFamily="18" charset="0"/>
                <a:cs typeface="Calibri" pitchFamily="34" charset="0"/>
              </a:rPr>
              <a:t>Schlink’s</a:t>
            </a:r>
            <a:r>
              <a:rPr lang="en-AU" sz="2000" dirty="0" smtClean="0">
                <a:latin typeface="Cambria" pitchFamily="18" charset="0"/>
                <a:cs typeface="Calibri" pitchFamily="34" charset="0"/>
              </a:rPr>
              <a:t> 1995 reflective novel, The Reader, and Sylvia Plath’s 1962 poem A Birthday Present. The exploration of such texts evoke dynamic responses from audiences, and demonstrate the </a:t>
            </a:r>
            <a:r>
              <a:rPr lang="en-AU" sz="2000" b="1" dirty="0" smtClean="0">
                <a:latin typeface="Cambria" pitchFamily="18" charset="0"/>
                <a:cs typeface="Calibri" pitchFamily="34" charset="0"/>
              </a:rPr>
              <a:t>multi-voiced capacities of language, representation and meaning. </a:t>
            </a:r>
            <a:r>
              <a:rPr lang="en-AU" sz="2000" dirty="0" smtClean="0">
                <a:latin typeface="Cambria" pitchFamily="18" charset="0"/>
                <a:cs typeface="Calibri" pitchFamily="34" charset="0"/>
              </a:rPr>
              <a:t>(Ling)</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AU" b="1" i="1" dirty="0" smtClean="0"/>
              <a:t>Example Theses </a:t>
            </a:r>
            <a:endParaRPr lang="en-AU" b="1" i="1" dirty="0"/>
          </a:p>
        </p:txBody>
      </p:sp>
      <p:sp>
        <p:nvSpPr>
          <p:cNvPr id="2" name="Content Placeholder 1"/>
          <p:cNvSpPr>
            <a:spLocks noGrp="1"/>
          </p:cNvSpPr>
          <p:nvPr>
            <p:ph sz="quarter" idx="1"/>
          </p:nvPr>
        </p:nvSpPr>
        <p:spPr/>
        <p:txBody>
          <a:bodyPr>
            <a:normAutofit lnSpcReduction="10000"/>
          </a:bodyPr>
          <a:lstStyle/>
          <a:p>
            <a:r>
              <a:rPr lang="en-AU" sz="2000" dirty="0" smtClean="0">
                <a:latin typeface="Cambria" pitchFamily="18" charset="0"/>
                <a:cs typeface="Calibri" pitchFamily="34" charset="0"/>
              </a:rPr>
              <a:t>An individual's personal and social worlds idiosyncratically entwine to give rise to a unique outlook and stream of perception. The representation of differing events, personalities and situations within textual mediums thus invariably augments a multiplicity of conflicting perspectives, sourced from the imbued sense of subjectivity central to the human condition. Through the study of Ted Hughes’ anthology </a:t>
            </a:r>
            <a:r>
              <a:rPr lang="en-AU" sz="2000" u="sng" dirty="0" smtClean="0">
                <a:latin typeface="Cambria" pitchFamily="18" charset="0"/>
                <a:cs typeface="Calibri" pitchFamily="34" charset="0"/>
              </a:rPr>
              <a:t>Birthday Letters</a:t>
            </a:r>
            <a:r>
              <a:rPr lang="en-AU" sz="2000" dirty="0" smtClean="0">
                <a:latin typeface="Cambria" pitchFamily="18" charset="0"/>
                <a:cs typeface="Calibri" pitchFamily="34" charset="0"/>
              </a:rPr>
              <a:t>, focused on the emancipation of Hughes’ from social and feminist critique regarding the late Sylvia Plath, Michael Moore’s mockumentary </a:t>
            </a:r>
            <a:r>
              <a:rPr lang="en-AU" sz="2000" u="sng" dirty="0" smtClean="0">
                <a:latin typeface="Cambria" pitchFamily="18" charset="0"/>
                <a:cs typeface="Calibri" pitchFamily="34" charset="0"/>
              </a:rPr>
              <a:t>Fahrenheit 9/11</a:t>
            </a:r>
            <a:r>
              <a:rPr lang="en-AU" sz="2000" dirty="0" smtClean="0">
                <a:latin typeface="Cambria" pitchFamily="18" charset="0"/>
                <a:cs typeface="Calibri" pitchFamily="34" charset="0"/>
              </a:rPr>
              <a:t>, targeted at the discrediting of the Bush Administration on ethical grounds, and Mary Angelou’s poem </a:t>
            </a:r>
            <a:r>
              <a:rPr lang="en-AU" sz="2000" u="sng" dirty="0" smtClean="0">
                <a:latin typeface="Cambria" pitchFamily="18" charset="0"/>
                <a:cs typeface="Calibri" pitchFamily="34" charset="0"/>
              </a:rPr>
              <a:t>Still I Rise</a:t>
            </a:r>
            <a:r>
              <a:rPr lang="en-AU" sz="2000" dirty="0" smtClean="0">
                <a:latin typeface="Cambria" pitchFamily="18" charset="0"/>
                <a:cs typeface="Calibri" pitchFamily="34" charset="0"/>
              </a:rPr>
              <a:t>, based on the deconstruction of contextually fuelled prejudice against the African-American community, the profound degree to which composers deliberately manipulate conflicting perspectives through representational features as to develop meaning and thereby achieve their intended purpose, is articulated; encompassing aspects such as emotionalism and condescension.</a:t>
            </a:r>
            <a:endParaRPr lang="en-AU" sz="2000" dirty="0">
              <a:latin typeface="Cambria" pitchFamily="18" charset="0"/>
              <a:cs typeface="Calibri"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AU" b="1" i="1" dirty="0" smtClean="0"/>
              <a:t>Key Aspects of a Module C Essay</a:t>
            </a:r>
            <a:endParaRPr lang="en-AU" b="1" i="1" dirty="0"/>
          </a:p>
        </p:txBody>
      </p:sp>
      <p:sp>
        <p:nvSpPr>
          <p:cNvPr id="2" name="Content Placeholder 1"/>
          <p:cNvSpPr>
            <a:spLocks noGrp="1"/>
          </p:cNvSpPr>
          <p:nvPr>
            <p:ph sz="quarter" idx="1"/>
          </p:nvPr>
        </p:nvSpPr>
        <p:spPr/>
        <p:txBody>
          <a:bodyPr>
            <a:normAutofit/>
          </a:bodyPr>
          <a:lstStyle/>
          <a:p>
            <a:pPr>
              <a:buClr>
                <a:schemeClr val="bg2">
                  <a:lumMod val="10000"/>
                </a:schemeClr>
              </a:buClr>
            </a:pPr>
            <a:r>
              <a:rPr lang="en-AU" sz="2000" dirty="0" smtClean="0">
                <a:latin typeface="Cambria" pitchFamily="18" charset="0"/>
                <a:cs typeface="Calibri" pitchFamily="34" charset="0"/>
              </a:rPr>
              <a:t>The examiners want to see that you understand how conflicting perspectives are manipulated in order to privilege a particular perspective. This is allowed through the opportunities afforded by their textual mediums, or in other words, through their gauging of textual form as a means of endorsing their perspective. </a:t>
            </a:r>
          </a:p>
          <a:p>
            <a:pPr>
              <a:buClr>
                <a:schemeClr val="bg2">
                  <a:lumMod val="10000"/>
                </a:schemeClr>
              </a:buClr>
            </a:pPr>
            <a:r>
              <a:rPr lang="en-AU" sz="2000" dirty="0" smtClean="0">
                <a:latin typeface="Cambria" pitchFamily="18" charset="0"/>
                <a:cs typeface="Calibri" pitchFamily="34" charset="0"/>
              </a:rPr>
              <a:t>You must explain that this endorsement of a particular perspective is only allowed through the construction of a sense of verisimilitude. </a:t>
            </a:r>
          </a:p>
          <a:p>
            <a:pPr>
              <a:buClr>
                <a:schemeClr val="bg2">
                  <a:lumMod val="10000"/>
                </a:schemeClr>
              </a:buClr>
            </a:pPr>
            <a:r>
              <a:rPr lang="en-AU" sz="2000" dirty="0" smtClean="0">
                <a:latin typeface="Cambria" pitchFamily="18" charset="0"/>
                <a:cs typeface="Calibri" pitchFamily="34" charset="0"/>
              </a:rPr>
              <a:t>Please explain what the conflicting perspectives actually are! Not just “There are conflicting perspectives.” What are they? How is one foregrounded and privileged in a more veracious manner? How is the other undermined/condescended? </a:t>
            </a:r>
          </a:p>
          <a:p>
            <a:pPr>
              <a:buClr>
                <a:schemeClr val="bg2">
                  <a:lumMod val="10000"/>
                </a:schemeClr>
              </a:buClr>
            </a:pPr>
            <a:r>
              <a:rPr lang="en-AU" sz="2000" dirty="0" smtClean="0">
                <a:latin typeface="Cambria" pitchFamily="18" charset="0"/>
                <a:cs typeface="Calibri" pitchFamily="34" charset="0"/>
              </a:rPr>
              <a:t>I.e. The perspectives are </a:t>
            </a:r>
            <a:r>
              <a:rPr lang="en-AU" sz="2000" dirty="0" smtClean="0">
                <a:latin typeface="Cambria" pitchFamily="18" charset="0"/>
                <a:cs typeface="Calibri" pitchFamily="34" charset="0"/>
                <a:sym typeface="Wingdings" pitchFamily="2" charset="2"/>
              </a:rPr>
              <a:t> They are represented in this manner  This perspective is privileged and forwarded to responders in a veracious manner – the composer’s ultimate purpose in composing the text. </a:t>
            </a:r>
            <a:endParaRPr lang="en-AU" sz="2000" dirty="0" smtClean="0">
              <a:latin typeface="Cambria" pitchFamily="18" charset="0"/>
              <a:cs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AU" b="1" i="1" dirty="0" smtClean="0"/>
              <a:t>Possible Ideas (Covered in the Body)</a:t>
            </a:r>
            <a:endParaRPr lang="en-AU" b="1" i="1" dirty="0"/>
          </a:p>
        </p:txBody>
      </p:sp>
      <p:sp>
        <p:nvSpPr>
          <p:cNvPr id="2" name="Content Placeholder 1"/>
          <p:cNvSpPr>
            <a:spLocks noGrp="1"/>
          </p:cNvSpPr>
          <p:nvPr>
            <p:ph sz="quarter" idx="1"/>
          </p:nvPr>
        </p:nvSpPr>
        <p:spPr/>
        <p:txBody>
          <a:bodyPr>
            <a:normAutofit/>
          </a:bodyPr>
          <a:lstStyle/>
          <a:p>
            <a:pPr>
              <a:buClr>
                <a:schemeClr val="bg2">
                  <a:lumMod val="10000"/>
                </a:schemeClr>
              </a:buClr>
            </a:pPr>
            <a:r>
              <a:rPr lang="en-AU" sz="2000" dirty="0" smtClean="0">
                <a:latin typeface="Cambria" pitchFamily="18" charset="0"/>
                <a:cs typeface="Calibri" pitchFamily="34" charset="0"/>
              </a:rPr>
              <a:t>Contextual Bias</a:t>
            </a:r>
          </a:p>
          <a:p>
            <a:pPr>
              <a:buClr>
                <a:schemeClr val="bg2">
                  <a:lumMod val="10000"/>
                </a:schemeClr>
              </a:buClr>
            </a:pPr>
            <a:r>
              <a:rPr lang="en-AU" sz="2000" dirty="0" smtClean="0">
                <a:latin typeface="Cambria" pitchFamily="18" charset="0"/>
                <a:cs typeface="Calibri" pitchFamily="34" charset="0"/>
              </a:rPr>
              <a:t>Condescension </a:t>
            </a:r>
          </a:p>
          <a:p>
            <a:pPr>
              <a:buClr>
                <a:schemeClr val="bg2">
                  <a:lumMod val="10000"/>
                </a:schemeClr>
              </a:buClr>
            </a:pPr>
            <a:r>
              <a:rPr lang="en-AU" sz="2000" dirty="0" smtClean="0">
                <a:latin typeface="Cambria" pitchFamily="18" charset="0"/>
                <a:cs typeface="Calibri" pitchFamily="34" charset="0"/>
              </a:rPr>
              <a:t>Emotional Attachment </a:t>
            </a:r>
          </a:p>
          <a:p>
            <a:pPr>
              <a:buClr>
                <a:schemeClr val="bg2">
                  <a:lumMod val="10000"/>
                </a:schemeClr>
              </a:buClr>
            </a:pPr>
            <a:r>
              <a:rPr lang="en-AU" sz="2000" dirty="0" smtClean="0">
                <a:latin typeface="Cambria" pitchFamily="18" charset="0"/>
                <a:cs typeface="Calibri" pitchFamily="34" charset="0"/>
              </a:rPr>
              <a:t>Retrospect/Perspectives in Hindsight</a:t>
            </a:r>
          </a:p>
          <a:p>
            <a:pPr>
              <a:buClr>
                <a:schemeClr val="bg2">
                  <a:lumMod val="10000"/>
                </a:schemeClr>
              </a:buClr>
            </a:pPr>
            <a:r>
              <a:rPr lang="en-AU" sz="2000" dirty="0" smtClean="0">
                <a:latin typeface="Cambria" pitchFamily="18" charset="0"/>
                <a:cs typeface="Calibri" pitchFamily="34" charset="0"/>
              </a:rPr>
              <a:t>The Interconnectedness of Memory and Perspective </a:t>
            </a:r>
          </a:p>
          <a:p>
            <a:pPr>
              <a:buClr>
                <a:schemeClr val="bg2">
                  <a:lumMod val="10000"/>
                </a:schemeClr>
              </a:buClr>
              <a:buNone/>
            </a:pPr>
            <a:endParaRPr lang="en-AU" sz="2000" dirty="0" smtClean="0">
              <a:latin typeface="Cambria" pitchFamily="18" charset="0"/>
              <a:cs typeface="Calibri" pitchFamily="34" charset="0"/>
            </a:endParaRPr>
          </a:p>
          <a:p>
            <a:pPr>
              <a:buClr>
                <a:schemeClr val="bg2">
                  <a:lumMod val="10000"/>
                </a:schemeClr>
              </a:buClr>
              <a:buNone/>
            </a:pPr>
            <a:endParaRPr lang="en-AU" sz="2000" dirty="0" smtClean="0">
              <a:latin typeface="Cambria" pitchFamily="18" charset="0"/>
              <a:cs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b="1" i="1" dirty="0" smtClean="0"/>
              <a:t>Past Questions</a:t>
            </a:r>
            <a:endParaRPr lang="en-AU" b="1" i="1" dirty="0"/>
          </a:p>
        </p:txBody>
      </p:sp>
      <p:sp>
        <p:nvSpPr>
          <p:cNvPr id="2" name="Content Placeholder 1"/>
          <p:cNvSpPr>
            <a:spLocks noGrp="1"/>
          </p:cNvSpPr>
          <p:nvPr>
            <p:ph sz="quarter" idx="1"/>
          </p:nvPr>
        </p:nvSpPr>
        <p:spPr/>
        <p:txBody>
          <a:bodyPr>
            <a:normAutofit fontScale="92500" lnSpcReduction="10000"/>
          </a:bodyPr>
          <a:lstStyle/>
          <a:p>
            <a:pPr>
              <a:buClrTx/>
            </a:pPr>
            <a:r>
              <a:rPr lang="en-AU" sz="2000" dirty="0" smtClean="0">
                <a:latin typeface="Cambria" pitchFamily="18" charset="0"/>
              </a:rPr>
              <a:t>In general, the Module C question is often very easy to adapt to, however ensure you address the question specifically by using the terms, or in other words, the meta-language provided by the question. </a:t>
            </a:r>
          </a:p>
          <a:p>
            <a:r>
              <a:rPr lang="en-AU" sz="2000" b="1" dirty="0" smtClean="0">
                <a:latin typeface="Cambria" pitchFamily="18" charset="0"/>
              </a:rPr>
              <a:t>2011: </a:t>
            </a:r>
            <a:r>
              <a:rPr lang="en-AU" sz="2000" dirty="0" smtClean="0">
                <a:latin typeface="Cambria" pitchFamily="18" charset="0"/>
              </a:rPr>
              <a:t>Explore how the [core text] and ONE other related text of your own choosing </a:t>
            </a:r>
            <a:r>
              <a:rPr lang="en-AU" sz="2000" u="sng" dirty="0" smtClean="0">
                <a:latin typeface="Cambria" pitchFamily="18" charset="0"/>
              </a:rPr>
              <a:t>represent conflicting perspectives in unique and evocative ways</a:t>
            </a:r>
            <a:r>
              <a:rPr lang="en-AU" sz="2000" dirty="0" smtClean="0">
                <a:latin typeface="Cambria" pitchFamily="18" charset="0"/>
              </a:rPr>
              <a:t>.</a:t>
            </a:r>
          </a:p>
          <a:p>
            <a:r>
              <a:rPr lang="en-AU" sz="2000" b="1" dirty="0" smtClean="0">
                <a:latin typeface="Cambria" pitchFamily="18" charset="0"/>
              </a:rPr>
              <a:t>2010: </a:t>
            </a:r>
            <a:r>
              <a:rPr lang="en-AU" sz="2000" dirty="0" smtClean="0">
                <a:latin typeface="Cambria" pitchFamily="18" charset="0"/>
              </a:rPr>
              <a:t>To what extent has </a:t>
            </a:r>
            <a:r>
              <a:rPr lang="en-AU" sz="2000" u="sng" dirty="0" smtClean="0">
                <a:latin typeface="Cambria" pitchFamily="18" charset="0"/>
              </a:rPr>
              <a:t>textual form</a:t>
            </a:r>
            <a:r>
              <a:rPr lang="en-AU" sz="2000" dirty="0" smtClean="0">
                <a:latin typeface="Cambria" pitchFamily="18" charset="0"/>
              </a:rPr>
              <a:t> shaped </a:t>
            </a:r>
            <a:r>
              <a:rPr lang="en-AU" sz="2000" u="sng" dirty="0" smtClean="0">
                <a:latin typeface="Cambria" pitchFamily="18" charset="0"/>
              </a:rPr>
              <a:t>your understanding of conflicting perspectives</a:t>
            </a:r>
            <a:r>
              <a:rPr lang="en-AU" sz="2000" dirty="0" smtClean="0">
                <a:latin typeface="Cambria" pitchFamily="18" charset="0"/>
              </a:rPr>
              <a:t>? In your response, make detailed reference to your prescribed text and at least ONE other related text of your own choosing.</a:t>
            </a:r>
          </a:p>
          <a:p>
            <a:r>
              <a:rPr lang="en-AU" sz="2000" b="1" dirty="0" smtClean="0">
                <a:latin typeface="Cambria" pitchFamily="18" charset="0"/>
              </a:rPr>
              <a:t>2009: </a:t>
            </a:r>
            <a:r>
              <a:rPr lang="en-AU" sz="2000" dirty="0" smtClean="0">
                <a:latin typeface="Cambria" pitchFamily="18" charset="0"/>
              </a:rPr>
              <a:t>Analyse the ways </a:t>
            </a:r>
            <a:r>
              <a:rPr lang="en-AU" sz="2000" u="sng" dirty="0" smtClean="0">
                <a:latin typeface="Cambria" pitchFamily="18" charset="0"/>
              </a:rPr>
              <a:t>conflicting perspectives generate diverse and provocative </a:t>
            </a:r>
            <a:r>
              <a:rPr lang="en-AU" sz="2000" u="sng" dirty="0" err="1" smtClean="0">
                <a:latin typeface="Cambria" pitchFamily="18" charset="0"/>
              </a:rPr>
              <a:t>insights</a:t>
            </a:r>
            <a:r>
              <a:rPr lang="en-AU" sz="2000" dirty="0" err="1" smtClean="0">
                <a:latin typeface="Cambria" pitchFamily="18" charset="0"/>
              </a:rPr>
              <a:t>.In</a:t>
            </a:r>
            <a:r>
              <a:rPr lang="en-AU" sz="2000" dirty="0" smtClean="0">
                <a:latin typeface="Cambria" pitchFamily="18" charset="0"/>
              </a:rPr>
              <a:t> your response, make detailed reference to your prescribed text and at least ONE other related text of your own choosing.</a:t>
            </a:r>
          </a:p>
          <a:p>
            <a:r>
              <a:rPr lang="en-AU" sz="2000" b="1" dirty="0" smtClean="0">
                <a:latin typeface="Cambria" pitchFamily="18" charset="0"/>
              </a:rPr>
              <a:t>2008: </a:t>
            </a:r>
            <a:r>
              <a:rPr lang="en-AU" sz="2000" u="sng" dirty="0" smtClean="0">
                <a:latin typeface="Cambria" pitchFamily="18" charset="0"/>
              </a:rPr>
              <a:t>Compare</a:t>
            </a:r>
            <a:r>
              <a:rPr lang="en-AU" sz="2000" dirty="0" smtClean="0">
                <a:latin typeface="Cambria" pitchFamily="18" charset="0"/>
              </a:rPr>
              <a:t> how the texts you have studied emphasise the </a:t>
            </a:r>
            <a:r>
              <a:rPr lang="en-AU" sz="2000" u="sng" dirty="0" smtClean="0">
                <a:latin typeface="Cambria" pitchFamily="18" charset="0"/>
              </a:rPr>
              <a:t>complexities</a:t>
            </a:r>
            <a:r>
              <a:rPr lang="en-AU" sz="2000" dirty="0" smtClean="0">
                <a:latin typeface="Cambria" pitchFamily="18" charset="0"/>
              </a:rPr>
              <a:t> evident in the nature of conflicting perspectives.</a:t>
            </a:r>
          </a:p>
          <a:p>
            <a:r>
              <a:rPr lang="en-AU" sz="2000" b="1" dirty="0" smtClean="0">
                <a:latin typeface="Cambria" pitchFamily="18" charset="0"/>
              </a:rPr>
              <a:t>2007: </a:t>
            </a:r>
            <a:r>
              <a:rPr lang="en-AU" sz="2000" dirty="0" smtClean="0">
                <a:latin typeface="Cambria" pitchFamily="18" charset="0"/>
              </a:rPr>
              <a:t>How have the texts studied in this elective </a:t>
            </a:r>
            <a:r>
              <a:rPr lang="en-AU" sz="2000" u="sng" dirty="0" smtClean="0">
                <a:latin typeface="Cambria" pitchFamily="18" charset="0"/>
              </a:rPr>
              <a:t>challenged your ways of thinking</a:t>
            </a:r>
            <a:r>
              <a:rPr lang="en-AU" sz="2000" dirty="0" smtClean="0">
                <a:latin typeface="Cambria" pitchFamily="18" charset="0"/>
              </a:rPr>
              <a:t> about ‘Conflicting Perspectives’?</a:t>
            </a:r>
          </a:p>
          <a:p>
            <a:pPr>
              <a:buClrTx/>
            </a:pPr>
            <a:endParaRPr lang="en-AU" sz="2000" dirty="0">
              <a:latin typeface="Cambria" pitchFamily="18" charset="0"/>
            </a:endParaRPr>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TotalTime>
  <Words>1146</Words>
  <Application>Microsoft Office PowerPoint</Application>
  <PresentationFormat>On-screen Show (4:3)</PresentationFormat>
  <Paragraphs>36</Paragraphs>
  <Slides>10</Slides>
  <Notes>0</Notes>
  <HiddenSlides>2</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Civic</vt:lpstr>
      <vt:lpstr>PowerPoint Presentation</vt:lpstr>
      <vt:lpstr>The Rubric</vt:lpstr>
      <vt:lpstr>The relationship between representation and meaning</vt:lpstr>
      <vt:lpstr>Example Theses </vt:lpstr>
      <vt:lpstr>Example Theses </vt:lpstr>
      <vt:lpstr>Example Theses </vt:lpstr>
      <vt:lpstr>Key Aspects of a Module C Essay</vt:lpstr>
      <vt:lpstr>Possible Ideas (Covered in the Body)</vt:lpstr>
      <vt:lpstr>Past Questions</vt:lpstr>
      <vt:lpstr>An Example Analysis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Conflicting Perspectives</dc:title>
  <dc:creator>Prem-Ryan Lally</dc:creator>
  <cp:lastModifiedBy>Prem-Ryan Lally</cp:lastModifiedBy>
  <cp:revision>11</cp:revision>
  <dcterms:created xsi:type="dcterms:W3CDTF">2012-09-10T06:52:38Z</dcterms:created>
  <dcterms:modified xsi:type="dcterms:W3CDTF">2013-12-07T02:27:47Z</dcterms:modified>
</cp:coreProperties>
</file>